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2" r:id="rId2"/>
  </p:sldMasterIdLst>
  <p:notesMasterIdLst>
    <p:notesMasterId r:id="rId10"/>
  </p:notesMasterIdLst>
  <p:handoutMasterIdLst>
    <p:handoutMasterId r:id="rId11"/>
  </p:handoutMasterIdLst>
  <p:sldIdLst>
    <p:sldId id="699" r:id="rId3"/>
    <p:sldId id="956" r:id="rId4"/>
    <p:sldId id="950" r:id="rId5"/>
    <p:sldId id="958" r:id="rId6"/>
    <p:sldId id="959" r:id="rId7"/>
    <p:sldId id="961" r:id="rId8"/>
    <p:sldId id="960" r:id="rId9"/>
  </p:sldIdLst>
  <p:sldSz cx="9144000" cy="6858000" type="screen4x3"/>
  <p:notesSz cx="69342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2A"/>
    <a:srgbClr val="D25000"/>
    <a:srgbClr val="333399"/>
    <a:srgbClr val="96328C"/>
    <a:srgbClr val="6E3232"/>
    <a:srgbClr val="948A54"/>
    <a:srgbClr val="6D6425"/>
    <a:srgbClr val="845A0E"/>
    <a:srgbClr val="993300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8003" autoAdjust="0"/>
    <p:restoredTop sz="77218" autoAdjust="0"/>
  </p:normalViewPr>
  <p:slideViewPr>
    <p:cSldViewPr>
      <p:cViewPr varScale="1">
        <p:scale>
          <a:sx n="72" d="100"/>
          <a:sy n="72" d="100"/>
        </p:scale>
        <p:origin x="120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496" y="-72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691358024691357E-2"/>
          <c:y val="0"/>
          <c:w val="0.95473251028806583"/>
          <c:h val="0.91406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09964032"/>
        <c:axId val="809966752"/>
      </c:barChart>
      <c:catAx>
        <c:axId val="8099640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09966752"/>
        <c:crosses val="autoZero"/>
        <c:auto val="1"/>
        <c:lblAlgn val="ctr"/>
        <c:lblOffset val="100"/>
        <c:noMultiLvlLbl val="0"/>
      </c:catAx>
      <c:valAx>
        <c:axId val="8099667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809964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Sheet1!$A$2:$A$6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Sheet1!$A$2:$A$6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Sheet1!$A$2:$A$6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Sheet1!$A$2:$A$6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Sheet1!$A$2:$A$6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Sheet1!$A$2:$A$6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3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Sheet1!$A$2:$A$6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0">
                  <c:v>1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Sheet1!$A$2:$A$6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Sheet1!$I$2:$I$6</c:f>
              <c:numCache>
                <c:formatCode>General</c:formatCode>
                <c:ptCount val="5"/>
                <c:pt idx="0">
                  <c:v>2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Sheet1!$A$2:$A$6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Sheet1!$J$2:$J$6</c:f>
              <c:numCache>
                <c:formatCode>General</c:formatCode>
                <c:ptCount val="5"/>
                <c:pt idx="0">
                  <c:v>3</c:v>
                </c:pt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Sheet1!$A$2:$A$6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Sheet1!$K$2:$K$6</c:f>
              <c:numCache>
                <c:formatCode>General</c:formatCode>
                <c:ptCount val="5"/>
                <c:pt idx="0">
                  <c:v>1</c:v>
                </c:pt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11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Sheet1!$A$2:$A$6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Sheet1!$L$2:$L$6</c:f>
              <c:numCache>
                <c:formatCode>General</c:formatCode>
                <c:ptCount val="5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09962400"/>
        <c:axId val="809965120"/>
        <c:axId val="0"/>
      </c:bar3DChart>
      <c:catAx>
        <c:axId val="8099624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09965120"/>
        <c:crosses val="autoZero"/>
        <c:auto val="1"/>
        <c:lblAlgn val="ctr"/>
        <c:lblOffset val="100"/>
        <c:noMultiLvlLbl val="0"/>
      </c:catAx>
      <c:valAx>
        <c:axId val="8099651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09962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93F47-FB89-4AFD-934C-CA390D13A446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A438A-395A-4C43-91F3-D7ECA3552F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899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5048DF2-110E-4A1D-8DD8-7539414DD7B2}" type="datetimeFigureOut">
              <a:rPr lang="en-US"/>
              <a:pPr>
                <a:defRPr/>
              </a:pPr>
              <a:t>6/14/2015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28"/>
            <a:ext cx="5547360" cy="4154805"/>
          </a:xfrm>
          <a:prstGeom prst="rect">
            <a:avLst/>
          </a:prstGeom>
        </p:spPr>
        <p:txBody>
          <a:bodyPr vert="horz" lIns="92382" tIns="46191" rIns="92382" bIns="4619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59D0226-1617-48C7-8AD9-B49AC6410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3091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9D0226-1617-48C7-8AD9-B49AC641079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25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507DC-8B74-447A-8BD9-4E98A31C8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BD350-2C32-4D60-ACFA-D6B987DEF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56A10-CC7D-48A7-B403-65605AAB4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rgbClr val="333399"/>
          </a:solidFill>
          <a:ln>
            <a:noFill/>
          </a:ln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153D4-D557-415D-A6B1-867774A63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 Narrow" pitchFamily="34" charset="0"/>
              </a:defRPr>
            </a:lvl1pPr>
            <a:lvl2pPr>
              <a:defRPr sz="2400">
                <a:latin typeface="Arial Narrow" pitchFamily="34" charset="0"/>
              </a:defRPr>
            </a:lvl2pPr>
            <a:lvl3pPr>
              <a:defRPr sz="2000">
                <a:latin typeface="Arial Narrow" pitchFamily="34" charset="0"/>
              </a:defRPr>
            </a:lvl3pPr>
            <a:lvl4pPr>
              <a:defRPr sz="1800">
                <a:latin typeface="Arial Narrow" pitchFamily="34" charset="0"/>
              </a:defRPr>
            </a:lvl4pPr>
            <a:lvl5pPr>
              <a:defRPr sz="18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 Narrow" pitchFamily="34" charset="0"/>
              </a:defRPr>
            </a:lvl1pPr>
            <a:lvl2pPr>
              <a:defRPr sz="2400">
                <a:latin typeface="Arial Narrow" pitchFamily="34" charset="0"/>
              </a:defRPr>
            </a:lvl2pPr>
            <a:lvl3pPr>
              <a:defRPr sz="2000">
                <a:latin typeface="Arial Narrow" pitchFamily="34" charset="0"/>
              </a:defRPr>
            </a:lvl3pPr>
            <a:lvl4pPr>
              <a:defRPr sz="1800">
                <a:latin typeface="Arial Narrow" pitchFamily="34" charset="0"/>
              </a:defRPr>
            </a:lvl4pPr>
            <a:lvl5pPr>
              <a:defRPr sz="18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7B68C-B833-4863-A37A-01658D4BE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715E7-BD9E-4AD7-817A-55DFAA3B0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417"/>
            <a:ext cx="9144000" cy="89698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C62FB-3B3D-4F8B-97B8-AEF7DA0DD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377716" y="2207697"/>
            <a:ext cx="3108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8FB85-8CE6-4151-8E06-5E945D06F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64749-61C0-4041-AE53-76176D004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F987D-893A-441B-A971-B4B4689F3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5BC683-64EC-4A6F-A02E-05C6506A9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193D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32" name="Picture 10" descr="illinoisLogo.jpe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4572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Box 8"/>
          <p:cNvSpPr txBox="1">
            <a:spLocks noChangeArrowheads="1"/>
          </p:cNvSpPr>
          <p:nvPr/>
        </p:nvSpPr>
        <p:spPr bwMode="auto">
          <a:xfrm>
            <a:off x="6553200" y="0"/>
            <a:ext cx="2590800" cy="2921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300" b="1" smtClean="0">
                <a:solidFill>
                  <a:schemeClr val="bg1"/>
                </a:solidFill>
                <a:latin typeface="Calibri" charset="0"/>
              </a:rPr>
              <a:t>Department of Computer Sciences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chemeClr val="tx2"/>
          </a:solidFill>
          <a:latin typeface="Arial Narrow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592483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rgbClr val="1F497D"/>
          </a:solidFill>
          <a:latin typeface="Arial Narrow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9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9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0" y="1066800"/>
            <a:ext cx="9144000" cy="1771650"/>
          </a:xfrm>
        </p:spPr>
        <p:txBody>
          <a:bodyPr/>
          <a:lstStyle/>
          <a:p>
            <a:pPr eaLnBrk="1" hangingPunct="1"/>
            <a:r>
              <a:rPr lang="en-US" sz="3600" dirty="0" smtClean="0">
                <a:cs typeface="Arial" charset="0"/>
              </a:rPr>
              <a:t>Debunking and Deconstructing Moore’s Law</a:t>
            </a:r>
            <a:endParaRPr lang="en-US" sz="3900" dirty="0" smtClean="0">
              <a:latin typeface="Arial Narrow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124200"/>
            <a:ext cx="8229600" cy="3276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D25000"/>
                </a:solidFill>
                <a:latin typeface="Arial Narrow" charset="0"/>
              </a:rPr>
              <a:t>Sarita Adve</a:t>
            </a:r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  <a:latin typeface="Arial Narrow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b="1" dirty="0" smtClean="0">
              <a:solidFill>
                <a:srgbClr val="D25000"/>
              </a:solidFill>
              <a:latin typeface="Arial Narrow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  <a:latin typeface="Arial Narrow" charset="0"/>
              </a:rPr>
              <a:t>University of Illinois / EPFL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Arial Narrow" charset="0"/>
              </a:rPr>
              <a:t>sadve@illinois.edu</a:t>
            </a:r>
            <a:endParaRPr lang="en-US" b="1" dirty="0" smtClean="0">
              <a:solidFill>
                <a:schemeClr val="tx1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51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389"/>
    </mc:Choice>
    <mc:Fallback xmlns="">
      <p:transition spd="slow" advTm="2638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Moore’s Law, Dennard Scaling Dead, Dying, </a:t>
            </a:r>
            <a:r>
              <a:rPr lang="en-US" dirty="0" smtClean="0"/>
              <a:t>Will Die, …</a:t>
            </a:r>
            <a:endParaRPr lang="en-US" dirty="0"/>
          </a:p>
        </p:txBody>
      </p:sp>
      <p:pic>
        <p:nvPicPr>
          <p:cNvPr id="3074" name="Picture 2" descr="http://cdn.static-economist.com/sites/default/files/imagecache/original-size/images/2015/04/blogs/economist-explains/20150425_woc3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799" y="940984"/>
            <a:ext cx="6309360" cy="5917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62781"/>
            <a:ext cx="8077200" cy="2667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More with Mo re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D25000"/>
                </a:solidFill>
              </a:rPr>
              <a:t>More with Less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Era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2067580"/>
            <a:ext cx="35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^</a:t>
            </a:r>
            <a:endParaRPr lang="en-US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15341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o</a:t>
            </a:r>
            <a:endParaRPr lang="en-US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 rot="5400000">
            <a:off x="4096512" y="2783860"/>
            <a:ext cx="978408" cy="4846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90253" y="5039380"/>
            <a:ext cx="6732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Arial Narrow" panose="020B0606020202030204" pitchFamily="34" charset="0"/>
              </a:rPr>
              <a:t>Need new roadmap:  A Less </a:t>
            </a:r>
            <a:r>
              <a:rPr lang="en-US" sz="2800" b="1" dirty="0" smtClean="0">
                <a:latin typeface="Arial Narrow" panose="020B0606020202030204" pitchFamily="34" charset="0"/>
              </a:rPr>
              <a:t>Law </a:t>
            </a:r>
            <a:r>
              <a:rPr lang="en-US" sz="2800" b="1" smtClean="0">
                <a:latin typeface="Arial Narrow" panose="020B0606020202030204" pitchFamily="34" charset="0"/>
              </a:rPr>
              <a:t>of Computing</a:t>
            </a:r>
            <a:endParaRPr lang="en-US" sz="2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99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With Less</a:t>
            </a:r>
            <a:endParaRPr lang="en-US" dirty="0"/>
          </a:p>
        </p:txBody>
      </p:sp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2836012466"/>
              </p:ext>
            </p:extLst>
          </p:nvPr>
        </p:nvGraphicFramePr>
        <p:xfrm>
          <a:off x="1600200" y="762000"/>
          <a:ext cx="6096000" cy="302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flipH="1">
            <a:off x="2743200" y="3403600"/>
            <a:ext cx="1524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343400" y="3098800"/>
            <a:ext cx="18517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5C2A"/>
                </a:solidFill>
                <a:latin typeface="Arial Narrow" panose="020B0606020202030204" pitchFamily="34" charset="0"/>
              </a:rPr>
              <a:t>Useful work</a:t>
            </a:r>
            <a:endParaRPr lang="en-US" sz="2800" b="1" dirty="0">
              <a:solidFill>
                <a:srgbClr val="005C2A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2730917" y="2184400"/>
            <a:ext cx="1524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331117" y="1879600"/>
            <a:ext cx="1039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Waste</a:t>
            </a:r>
            <a:endParaRPr lang="en-US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55686" y="1117600"/>
            <a:ext cx="1524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Hardware</a:t>
            </a:r>
            <a:endParaRPr lang="en-US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67400" y="1889780"/>
            <a:ext cx="1426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Software</a:t>
            </a:r>
            <a:endParaRPr lang="en-US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67400" y="2575580"/>
            <a:ext cx="1818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Abstraction</a:t>
            </a:r>
            <a:endParaRPr lang="en-US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5" name="Left Brace 34"/>
          <p:cNvSpPr/>
          <p:nvPr/>
        </p:nvSpPr>
        <p:spPr>
          <a:xfrm>
            <a:off x="5638800" y="1270000"/>
            <a:ext cx="155448" cy="173736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11911" y="4535031"/>
            <a:ext cx="457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b="1" dirty="0" smtClean="0">
                <a:latin typeface="Arial Narrow" panose="020B0606020202030204" pitchFamily="34" charset="0"/>
              </a:rPr>
              <a:t>Remove waste:  Efficiency</a:t>
            </a:r>
          </a:p>
          <a:p>
            <a:pPr>
              <a:spcBef>
                <a:spcPts val="600"/>
              </a:spcBef>
            </a:pPr>
            <a:r>
              <a:rPr lang="en-US" sz="2800" b="1" dirty="0" smtClean="0">
                <a:latin typeface="Arial Narrow" panose="020B0606020202030204" pitchFamily="34" charset="0"/>
              </a:rPr>
              <a:t>Focus on less:   Specialization</a:t>
            </a:r>
          </a:p>
          <a:p>
            <a:pPr>
              <a:spcBef>
                <a:spcPts val="600"/>
              </a:spcBef>
            </a:pPr>
            <a:r>
              <a:rPr lang="en-US" sz="2800" b="1" dirty="0" smtClean="0">
                <a:latin typeface="Arial Narrow" panose="020B0606020202030204" pitchFamily="34" charset="0"/>
              </a:rPr>
              <a:t>Cut corners:       Approximate </a:t>
            </a:r>
          </a:p>
          <a:p>
            <a:pPr>
              <a:spcBef>
                <a:spcPts val="1200"/>
              </a:spcBef>
            </a:pPr>
            <a:r>
              <a:rPr lang="en-US" sz="2800" b="1" dirty="0">
                <a:latin typeface="Arial Narrow" panose="020B0606020202030204" pitchFamily="34" charset="0"/>
              </a:rPr>
              <a:t> </a:t>
            </a:r>
            <a:r>
              <a:rPr lang="en-US" sz="2800" b="1" dirty="0" smtClean="0">
                <a:latin typeface="Arial Narrow" panose="020B0606020202030204" pitchFamily="34" charset="0"/>
              </a:rPr>
              <a:t>                          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3400" y="38862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D25000"/>
                </a:solidFill>
                <a:latin typeface="Arial Narrow" panose="020B0606020202030204" pitchFamily="34" charset="0"/>
              </a:rPr>
              <a:t>Less Law: Waste Will Decay Exponentially</a:t>
            </a:r>
          </a:p>
          <a:p>
            <a:endParaRPr lang="en-US" sz="2800" b="1" dirty="0">
              <a:latin typeface="Arial Narrow" panose="020B0606020202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84648" y="4540389"/>
            <a:ext cx="3826689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b="1" dirty="0" smtClean="0">
                <a:latin typeface="Arial Narrow" panose="020B0606020202030204" pitchFamily="34" charset="0"/>
              </a:rPr>
              <a:t>Hardware</a:t>
            </a:r>
          </a:p>
          <a:p>
            <a:pPr>
              <a:spcBef>
                <a:spcPts val="600"/>
              </a:spcBef>
            </a:pPr>
            <a:r>
              <a:rPr lang="en-US" sz="2800" b="1" dirty="0" smtClean="0">
                <a:latin typeface="Arial Narrow" panose="020B0606020202030204" pitchFamily="34" charset="0"/>
              </a:rPr>
              <a:t>Software</a:t>
            </a:r>
          </a:p>
          <a:p>
            <a:pPr>
              <a:spcBef>
                <a:spcPts val="600"/>
              </a:spcBef>
            </a:pPr>
            <a:r>
              <a:rPr lang="en-US" sz="2800" b="1" i="1" dirty="0" smtClean="0">
                <a:solidFill>
                  <a:srgbClr val="D25000"/>
                </a:solidFill>
                <a:latin typeface="Arial Narrow" panose="020B0606020202030204" pitchFamily="34" charset="0"/>
              </a:rPr>
              <a:t>Abstraction (Architecture)</a:t>
            </a:r>
            <a:endParaRPr lang="en-US" sz="2800" b="1" i="1" dirty="0">
              <a:solidFill>
                <a:srgbClr val="D25000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Left Brace 40"/>
          <p:cNvSpPr/>
          <p:nvPr/>
        </p:nvSpPr>
        <p:spPr>
          <a:xfrm flipH="1">
            <a:off x="4755680" y="4572000"/>
            <a:ext cx="152400" cy="1507272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048000" y="61722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 Narrow" panose="020B0606020202030204" pitchFamily="34" charset="0"/>
              </a:rPr>
              <a:t>OR …</a:t>
            </a:r>
            <a:endParaRPr lang="en-US" sz="2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55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  <p:bldP spid="41" grpId="0" animBg="1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460258"/>
              </p:ext>
            </p:extLst>
          </p:nvPr>
        </p:nvGraphicFramePr>
        <p:xfrm>
          <a:off x="22860" y="914400"/>
          <a:ext cx="7239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 is More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76400" y="1328440"/>
            <a:ext cx="74676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b="1" dirty="0" smtClean="0">
                <a:latin typeface="Arial Narrow" panose="020B0606020202030204" pitchFamily="34" charset="0"/>
              </a:rPr>
              <a:t>Computers are everywhere</a:t>
            </a:r>
          </a:p>
          <a:p>
            <a:pPr lvl="1">
              <a:spcBef>
                <a:spcPts val="600"/>
              </a:spcBef>
            </a:pPr>
            <a:r>
              <a:rPr lang="en-US" sz="2800" b="1" dirty="0">
                <a:latin typeface="Arial Narrow" panose="020B0606020202030204" pitchFamily="34" charset="0"/>
              </a:rPr>
              <a:t>L</a:t>
            </a:r>
            <a:r>
              <a:rPr lang="en-US" sz="2800" b="1" dirty="0" smtClean="0">
                <a:latin typeface="Arial Narrow" panose="020B0606020202030204" pitchFamily="34" charset="0"/>
              </a:rPr>
              <a:t>aps, hands, skin, clothes, </a:t>
            </a:r>
            <a:r>
              <a:rPr lang="en-US" sz="2800" b="1" dirty="0" smtClean="0">
                <a:latin typeface="Arial Narrow" panose="020B0606020202030204" pitchFamily="34" charset="0"/>
              </a:rPr>
              <a:t>things, </a:t>
            </a:r>
            <a:r>
              <a:rPr lang="en-US" sz="2800" b="1" dirty="0" smtClean="0">
                <a:latin typeface="Arial Narrow" panose="020B0606020202030204" pitchFamily="34" charset="0"/>
              </a:rPr>
              <a:t>…</a:t>
            </a:r>
          </a:p>
          <a:p>
            <a:pPr lvl="1">
              <a:spcBef>
                <a:spcPts val="600"/>
              </a:spcBef>
            </a:pPr>
            <a:endParaRPr lang="en-US" sz="2800" b="1" dirty="0" smtClean="0">
              <a:latin typeface="Arial Narrow" panose="020B060602020203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800" b="1" dirty="0" smtClean="0">
                <a:latin typeface="Arial Narrow" panose="020B0606020202030204" pitchFamily="34" charset="0"/>
              </a:rPr>
              <a:t>Limits for on-chip, but </a:t>
            </a:r>
            <a:r>
              <a:rPr lang="en-US" sz="2800" b="1" dirty="0" smtClean="0">
                <a:latin typeface="Arial Narrow" panose="020B0606020202030204" pitchFamily="34" charset="0"/>
              </a:rPr>
              <a:t>aggregate compute unlimited</a:t>
            </a:r>
            <a:endParaRPr lang="en-US" sz="2800" b="1" dirty="0" smtClean="0">
              <a:latin typeface="Arial Narrow" panose="020B0606020202030204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sz="2800" b="1" dirty="0" smtClean="0">
                <a:latin typeface="Arial Narrow" panose="020B0606020202030204" pitchFamily="34" charset="0"/>
              </a:rPr>
              <a:t>Unlimited </a:t>
            </a:r>
            <a:r>
              <a:rPr lang="en-US" sz="2800" b="1" dirty="0" smtClean="0">
                <a:latin typeface="Arial Narrow" panose="020B0606020202030204" pitchFamily="34" charset="0"/>
              </a:rPr>
              <a:t>opportunities, exponentials abound</a:t>
            </a:r>
            <a:endParaRPr lang="en-US" sz="2800" b="1" dirty="0">
              <a:latin typeface="Arial Narrow" panose="020B0606020202030204" pitchFamily="34" charset="0"/>
            </a:endParaRPr>
          </a:p>
          <a:p>
            <a:pPr>
              <a:spcBef>
                <a:spcPts val="600"/>
              </a:spcBef>
            </a:pPr>
            <a:endParaRPr lang="en-US" sz="2800" b="1" dirty="0" smtClean="0">
              <a:latin typeface="Arial Narrow" panose="020B060602020203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800" b="1" dirty="0" smtClean="0">
                <a:latin typeface="Arial Narrow" panose="020B0606020202030204" pitchFamily="34" charset="0"/>
              </a:rPr>
              <a:t>But no longer just the processor</a:t>
            </a:r>
            <a:endParaRPr lang="en-US" sz="2800" b="1" dirty="0" smtClean="0">
              <a:solidFill>
                <a:srgbClr val="D25000"/>
              </a:solidFill>
              <a:latin typeface="Arial Narrow" panose="020B0606020202030204" pitchFamily="34" charset="0"/>
            </a:endParaRPr>
          </a:p>
          <a:p>
            <a:pPr algn="ctr">
              <a:spcBef>
                <a:spcPts val="3600"/>
              </a:spcBef>
            </a:pPr>
            <a:r>
              <a:rPr lang="en-US" sz="2800" b="1" dirty="0" smtClean="0">
                <a:solidFill>
                  <a:srgbClr val="D25000"/>
                </a:solidFill>
                <a:latin typeface="Arial Narrow" panose="020B0606020202030204" pitchFamily="34" charset="0"/>
              </a:rPr>
              <a:t>It’s the system stupid!</a:t>
            </a:r>
          </a:p>
        </p:txBody>
      </p:sp>
    </p:spTree>
    <p:extLst>
      <p:ext uri="{BB962C8B-B14F-4D97-AF65-F5344CB8AC3E}">
        <p14:creationId xmlns:p14="http://schemas.microsoft.com/office/powerpoint/2010/main" val="26437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Turing Awards in Architecture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1511856"/>
            <a:ext cx="865376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>
              <a:latin typeface="Arial Narrow" panose="020B060602020203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800" b="1" dirty="0">
                <a:latin typeface="Arial Narrow" panose="020B0606020202030204" pitchFamily="34" charset="0"/>
              </a:rPr>
              <a:t>Chuck </a:t>
            </a:r>
            <a:r>
              <a:rPr lang="en-US" sz="2800" b="1" dirty="0" smtClean="0">
                <a:latin typeface="Arial Narrow" panose="020B0606020202030204" pitchFamily="34" charset="0"/>
              </a:rPr>
              <a:t>Thacker: </a:t>
            </a:r>
            <a:r>
              <a:rPr lang="en-US" sz="2800" b="1" dirty="0" smtClean="0">
                <a:latin typeface="Arial Narrow" panose="020B0606020202030204" pitchFamily="34" charset="0"/>
              </a:rPr>
              <a:t>Alto </a:t>
            </a:r>
            <a:r>
              <a:rPr lang="en-US" sz="2800" b="1" dirty="0" smtClean="0">
                <a:solidFill>
                  <a:srgbClr val="D25000"/>
                </a:solidFill>
                <a:latin typeface="Arial Narrow" panose="020B0606020202030204" pitchFamily="34" charset="0"/>
              </a:rPr>
              <a:t>system </a:t>
            </a:r>
            <a:r>
              <a:rPr lang="en-US" sz="2800" b="1" dirty="0" smtClean="0">
                <a:latin typeface="Arial Narrow" panose="020B0606020202030204" pitchFamily="34" charset="0"/>
              </a:rPr>
              <a:t>(PC revolution)</a:t>
            </a:r>
            <a:r>
              <a:rPr lang="en-US" sz="2800" b="1" dirty="0" smtClean="0">
                <a:latin typeface="Arial Narrow" panose="020B0606020202030204" pitchFamily="34" charset="0"/>
              </a:rPr>
              <a:t> </a:t>
            </a:r>
            <a:endParaRPr lang="en-US" sz="2800" b="1" dirty="0" smtClean="0">
              <a:latin typeface="Arial Narrow" panose="020B0606020202030204" pitchFamily="34" charset="0"/>
            </a:endParaRPr>
          </a:p>
          <a:p>
            <a:pPr marL="1371600" lvl="2" indent="-457200">
              <a:spcBef>
                <a:spcPts val="600"/>
              </a:spcBef>
              <a:buFont typeface="Arial Narrow" panose="020B0606020202030204" pitchFamily="34" charset="0"/>
              <a:buChar char="─"/>
            </a:pPr>
            <a:r>
              <a:rPr lang="en-US" sz="2600" b="1" dirty="0" smtClean="0">
                <a:latin typeface="Arial Narrow" panose="020B0606020202030204" pitchFamily="34" charset="0"/>
              </a:rPr>
              <a:t>Processor</a:t>
            </a:r>
            <a:r>
              <a:rPr lang="en-US" sz="2800" b="1" dirty="0">
                <a:latin typeface="Arial Narrow" panose="020B0606020202030204" pitchFamily="34" charset="0"/>
              </a:rPr>
              <a:t>, Memory, Display, </a:t>
            </a:r>
            <a:r>
              <a:rPr lang="en-US" sz="2800" b="1" dirty="0" smtClean="0">
                <a:latin typeface="Arial Narrow" panose="020B0606020202030204" pitchFamily="34" charset="0"/>
              </a:rPr>
              <a:t>Mouse, Ethernet</a:t>
            </a:r>
          </a:p>
          <a:p>
            <a:pPr lvl="1">
              <a:spcBef>
                <a:spcPts val="600"/>
              </a:spcBef>
            </a:pPr>
            <a:endParaRPr lang="en-US" sz="2800" b="1" dirty="0">
              <a:latin typeface="Arial Narrow" panose="020B060602020203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800" b="1" dirty="0">
                <a:latin typeface="Arial Narrow" panose="020B0606020202030204" pitchFamily="34" charset="0"/>
              </a:rPr>
              <a:t>Fred </a:t>
            </a:r>
            <a:r>
              <a:rPr lang="en-US" sz="2800" b="1" dirty="0" smtClean="0">
                <a:latin typeface="Arial Narrow" panose="020B0606020202030204" pitchFamily="34" charset="0"/>
              </a:rPr>
              <a:t>Brooks: The </a:t>
            </a:r>
            <a:r>
              <a:rPr lang="en-US" sz="2800" b="1" dirty="0">
                <a:latin typeface="Arial Narrow" panose="020B0606020202030204" pitchFamily="34" charset="0"/>
              </a:rPr>
              <a:t>definition of </a:t>
            </a:r>
            <a:r>
              <a:rPr lang="en-US" sz="2800" b="1" dirty="0" smtClean="0">
                <a:solidFill>
                  <a:srgbClr val="D25000"/>
                </a:solidFill>
                <a:latin typeface="Arial Narrow" panose="020B0606020202030204" pitchFamily="34" charset="0"/>
              </a:rPr>
              <a:t>architecture</a:t>
            </a:r>
            <a:r>
              <a:rPr lang="en-US" sz="2800" b="1" dirty="0">
                <a:latin typeface="Arial Narrow" panose="020B0606020202030204" pitchFamily="34" charset="0"/>
              </a:rPr>
              <a:t> </a:t>
            </a:r>
            <a:r>
              <a:rPr lang="en-US" sz="2800" b="1" dirty="0" smtClean="0">
                <a:latin typeface="Arial Narrow" panose="020B0606020202030204" pitchFamily="34" charset="0"/>
              </a:rPr>
              <a:t>(System </a:t>
            </a:r>
            <a:r>
              <a:rPr lang="en-US" sz="2800" b="1" dirty="0">
                <a:latin typeface="Arial Narrow" panose="020B0606020202030204" pitchFamily="34" charset="0"/>
              </a:rPr>
              <a:t>360)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48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438400"/>
          </a:xfrm>
        </p:spPr>
        <p:txBody>
          <a:bodyPr/>
          <a:lstStyle/>
          <a:p>
            <a:pPr marL="0" indent="0" algn="ctr">
              <a:spcBef>
                <a:spcPts val="2400"/>
              </a:spcBef>
              <a:buNone/>
            </a:pPr>
            <a:r>
              <a:rPr lang="en-US" dirty="0" smtClean="0"/>
              <a:t>What </a:t>
            </a:r>
            <a:r>
              <a:rPr lang="en-US" dirty="0" smtClean="0"/>
              <a:t>will be the next </a:t>
            </a:r>
            <a:r>
              <a:rPr lang="en-US" dirty="0" smtClean="0">
                <a:solidFill>
                  <a:srgbClr val="D25000"/>
                </a:solidFill>
              </a:rPr>
              <a:t>system</a:t>
            </a:r>
            <a:r>
              <a:rPr lang="en-US" dirty="0" smtClean="0"/>
              <a:t>?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en-US" dirty="0" smtClean="0"/>
              <a:t>What will be the next </a:t>
            </a:r>
            <a:r>
              <a:rPr lang="en-US" dirty="0" smtClean="0">
                <a:solidFill>
                  <a:srgbClr val="D25000"/>
                </a:solidFill>
              </a:rPr>
              <a:t>architecture</a:t>
            </a:r>
            <a:r>
              <a:rPr lang="en-US" dirty="0" smtClean="0"/>
              <a:t> (abstraction)?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en-US" dirty="0" smtClean="0"/>
              <a:t>Who </a:t>
            </a:r>
            <a:r>
              <a:rPr lang="en-US" dirty="0"/>
              <a:t>here will win </a:t>
            </a:r>
            <a:r>
              <a:rPr lang="en-US" dirty="0" smtClean="0"/>
              <a:t>the Turing </a:t>
            </a:r>
            <a:r>
              <a:rPr lang="en-US" dirty="0"/>
              <a:t>award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Exciting New Era</a:t>
            </a:r>
            <a:endParaRPr lang="en-US" dirty="0"/>
          </a:p>
        </p:txBody>
      </p:sp>
      <p:pic>
        <p:nvPicPr>
          <p:cNvPr id="4" name="Picture 2" descr=" - Dilbert by Scott Ada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0"/>
            <a:ext cx="8382000" cy="2577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439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ustom Master Title and Cont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14828</TotalTime>
  <Words>188</Words>
  <Application>Microsoft Office PowerPoint</Application>
  <PresentationFormat>On-screen Show (4:3)</PresentationFormat>
  <Paragraphs>51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Office Theme</vt:lpstr>
      <vt:lpstr>Custom Master Title and Content</vt:lpstr>
      <vt:lpstr>Debunking and Deconstructing Moore’s Law</vt:lpstr>
      <vt:lpstr>Moore’s Law, Dennard Scaling Dead, Dying, Will Die, …</vt:lpstr>
      <vt:lpstr>A New Era</vt:lpstr>
      <vt:lpstr>More With Less</vt:lpstr>
      <vt:lpstr>Less is More</vt:lpstr>
      <vt:lpstr>Recent Turing Awards in Architecture</vt:lpstr>
      <vt:lpstr>Exciting New Era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the Hardware  Challenges of Tightly Coupled Heterogeneous Architectures</dc:title>
  <dc:creator>Matt</dc:creator>
  <cp:lastModifiedBy>Sarita Adve</cp:lastModifiedBy>
  <cp:revision>3623</cp:revision>
  <cp:lastPrinted>2013-05-06T21:54:43Z</cp:lastPrinted>
  <dcterms:created xsi:type="dcterms:W3CDTF">2012-03-31T21:11:15Z</dcterms:created>
  <dcterms:modified xsi:type="dcterms:W3CDTF">2015-06-14T22:10:59Z</dcterms:modified>
</cp:coreProperties>
</file>